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8" r:id="rId2"/>
    <p:sldId id="260" r:id="rId3"/>
    <p:sldId id="271" r:id="rId4"/>
    <p:sldId id="290" r:id="rId5"/>
    <p:sldId id="274" r:id="rId6"/>
    <p:sldId id="275" r:id="rId7"/>
    <p:sldId id="276" r:id="rId8"/>
    <p:sldId id="280" r:id="rId9"/>
    <p:sldId id="282" r:id="rId10"/>
    <p:sldId id="281" r:id="rId11"/>
    <p:sldId id="283" r:id="rId12"/>
    <p:sldId id="284" r:id="rId13"/>
    <p:sldId id="270" r:id="rId14"/>
    <p:sldId id="288" r:id="rId15"/>
    <p:sldId id="286" r:id="rId16"/>
    <p:sldId id="285" r:id="rId17"/>
    <p:sldId id="291" r:id="rId18"/>
    <p:sldId id="273" r:id="rId19"/>
  </p:sldIdLst>
  <p:sldSz cx="12192000" cy="6858000"/>
  <p:notesSz cx="7004050" cy="9290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D8C3FF-4130-48F9-AB91-51898A699323}" type="doc">
      <dgm:prSet loTypeId="urn:microsoft.com/office/officeart/2005/8/layout/cycle2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2D2D335-28CE-429B-A3B6-6ED17BF13076}">
      <dgm:prSet phldrT="[Text]"/>
      <dgm:spPr/>
      <dgm:t>
        <a:bodyPr/>
        <a:lstStyle/>
        <a:p>
          <a:pPr algn="ctr"/>
          <a:r>
            <a:rPr lang="en-US" dirty="0"/>
            <a:t>Mission or Vision	</a:t>
          </a:r>
        </a:p>
      </dgm:t>
    </dgm:pt>
    <dgm:pt modelId="{93907EAD-913B-4068-BFA9-1BE9F7DFF968}" type="parTrans" cxnId="{742F92B0-5B99-469E-A829-A3B9551987F4}">
      <dgm:prSet/>
      <dgm:spPr/>
      <dgm:t>
        <a:bodyPr/>
        <a:lstStyle/>
        <a:p>
          <a:pPr algn="ctr"/>
          <a:endParaRPr lang="en-US"/>
        </a:p>
      </dgm:t>
    </dgm:pt>
    <dgm:pt modelId="{31E9EAAA-30DC-4EAB-935A-8BB81D933301}" type="sibTrans" cxnId="{742F92B0-5B99-469E-A829-A3B9551987F4}">
      <dgm:prSet/>
      <dgm:spPr/>
      <dgm:t>
        <a:bodyPr/>
        <a:lstStyle/>
        <a:p>
          <a:pPr algn="ctr"/>
          <a:endParaRPr lang="en-US" dirty="0"/>
        </a:p>
      </dgm:t>
    </dgm:pt>
    <dgm:pt modelId="{1B6013A4-A876-4AD5-B52B-5307A0211DB8}">
      <dgm:prSet phldrT="[Text]"/>
      <dgm:spPr/>
      <dgm:t>
        <a:bodyPr/>
        <a:lstStyle/>
        <a:p>
          <a:pPr algn="ctr"/>
          <a:r>
            <a:rPr lang="en-US" dirty="0"/>
            <a:t>Strategies	</a:t>
          </a:r>
        </a:p>
      </dgm:t>
    </dgm:pt>
    <dgm:pt modelId="{8F9A3CD5-10A4-4773-90BF-0A832C55B1BB}" type="parTrans" cxnId="{40DD096A-C65E-43A5-A1F6-D4E66CBD8FC5}">
      <dgm:prSet/>
      <dgm:spPr/>
      <dgm:t>
        <a:bodyPr/>
        <a:lstStyle/>
        <a:p>
          <a:pPr algn="ctr"/>
          <a:endParaRPr lang="en-US"/>
        </a:p>
      </dgm:t>
    </dgm:pt>
    <dgm:pt modelId="{FF0BD9A3-67D5-45F2-987C-B6263E34599E}" type="sibTrans" cxnId="{40DD096A-C65E-43A5-A1F6-D4E66CBD8FC5}">
      <dgm:prSet/>
      <dgm:spPr/>
      <dgm:t>
        <a:bodyPr/>
        <a:lstStyle/>
        <a:p>
          <a:pPr algn="ctr"/>
          <a:endParaRPr lang="en-US" dirty="0"/>
        </a:p>
      </dgm:t>
    </dgm:pt>
    <dgm:pt modelId="{2377C99E-9907-49CF-A118-69D628B35610}">
      <dgm:prSet phldrT="[Text]"/>
      <dgm:spPr/>
      <dgm:t>
        <a:bodyPr/>
        <a:lstStyle/>
        <a:p>
          <a:pPr algn="ctr"/>
          <a:r>
            <a:rPr lang="en-US" dirty="0"/>
            <a:t>Specific Objectives</a:t>
          </a:r>
        </a:p>
      </dgm:t>
    </dgm:pt>
    <dgm:pt modelId="{A8A46478-4411-43FF-B914-D5E7913B6FAE}" type="parTrans" cxnId="{ADABB7BF-30C4-44D9-A197-50DEA6A58915}">
      <dgm:prSet/>
      <dgm:spPr/>
      <dgm:t>
        <a:bodyPr/>
        <a:lstStyle/>
        <a:p>
          <a:pPr algn="ctr"/>
          <a:endParaRPr lang="en-US"/>
        </a:p>
      </dgm:t>
    </dgm:pt>
    <dgm:pt modelId="{C2E7A0A3-4E18-48DD-949A-FC58C79DF88B}" type="sibTrans" cxnId="{ADABB7BF-30C4-44D9-A197-50DEA6A58915}">
      <dgm:prSet/>
      <dgm:spPr/>
      <dgm:t>
        <a:bodyPr/>
        <a:lstStyle/>
        <a:p>
          <a:pPr algn="ctr"/>
          <a:endParaRPr lang="en-US" dirty="0"/>
        </a:p>
      </dgm:t>
    </dgm:pt>
    <dgm:pt modelId="{8922B760-246D-4F50-8C66-37740164D868}">
      <dgm:prSet phldrT="[Text]"/>
      <dgm:spPr/>
      <dgm:t>
        <a:bodyPr/>
        <a:lstStyle/>
        <a:p>
          <a:pPr algn="ctr"/>
          <a:r>
            <a:rPr lang="en-US" dirty="0"/>
            <a:t>Workplan</a:t>
          </a:r>
        </a:p>
      </dgm:t>
    </dgm:pt>
    <dgm:pt modelId="{D1FC29F3-9313-4F85-AF93-EEBF61B25604}" type="parTrans" cxnId="{57D8264B-B410-4D40-A6DC-EE9DEB8D13A5}">
      <dgm:prSet/>
      <dgm:spPr/>
      <dgm:t>
        <a:bodyPr/>
        <a:lstStyle/>
        <a:p>
          <a:pPr algn="ctr"/>
          <a:endParaRPr lang="en-US"/>
        </a:p>
      </dgm:t>
    </dgm:pt>
    <dgm:pt modelId="{79246CE9-22C8-4032-A7EC-C96DFEB7EBAD}" type="sibTrans" cxnId="{57D8264B-B410-4D40-A6DC-EE9DEB8D13A5}">
      <dgm:prSet/>
      <dgm:spPr/>
      <dgm:t>
        <a:bodyPr/>
        <a:lstStyle/>
        <a:p>
          <a:pPr algn="ctr"/>
          <a:endParaRPr lang="en-US" dirty="0"/>
        </a:p>
      </dgm:t>
    </dgm:pt>
    <dgm:pt modelId="{F6AA575C-583A-4453-A597-D227F9BF93FC}">
      <dgm:prSet phldrT="[Text]"/>
      <dgm:spPr/>
      <dgm:t>
        <a:bodyPr/>
        <a:lstStyle/>
        <a:p>
          <a:pPr algn="ctr"/>
          <a:r>
            <a:rPr lang="en-US" dirty="0"/>
            <a:t>Budget</a:t>
          </a:r>
        </a:p>
      </dgm:t>
    </dgm:pt>
    <dgm:pt modelId="{FC226270-6976-460A-90EA-4A2E2D52DAB2}" type="parTrans" cxnId="{803882E7-1B04-4913-9240-852D11ED3846}">
      <dgm:prSet/>
      <dgm:spPr/>
      <dgm:t>
        <a:bodyPr/>
        <a:lstStyle/>
        <a:p>
          <a:pPr algn="ctr"/>
          <a:endParaRPr lang="en-US"/>
        </a:p>
      </dgm:t>
    </dgm:pt>
    <dgm:pt modelId="{90E65246-9405-429F-8B19-708638F405A0}" type="sibTrans" cxnId="{803882E7-1B04-4913-9240-852D11ED3846}">
      <dgm:prSet/>
      <dgm:spPr/>
      <dgm:t>
        <a:bodyPr/>
        <a:lstStyle/>
        <a:p>
          <a:pPr algn="ctr"/>
          <a:endParaRPr lang="en-US" dirty="0"/>
        </a:p>
      </dgm:t>
    </dgm:pt>
    <dgm:pt modelId="{16401F14-1E94-4C40-B2F9-B7C7AC8C1A64}" type="pres">
      <dgm:prSet presAssocID="{E4D8C3FF-4130-48F9-AB91-51898A699323}" presName="cycle" presStyleCnt="0">
        <dgm:presLayoutVars>
          <dgm:dir/>
          <dgm:resizeHandles val="exact"/>
        </dgm:presLayoutVars>
      </dgm:prSet>
      <dgm:spPr/>
    </dgm:pt>
    <dgm:pt modelId="{C4717596-A515-4E7B-9348-4711C07EB8BB}" type="pres">
      <dgm:prSet presAssocID="{E2D2D335-28CE-429B-A3B6-6ED17BF13076}" presName="node" presStyleLbl="node1" presStyleIdx="0" presStyleCnt="5">
        <dgm:presLayoutVars>
          <dgm:bulletEnabled val="1"/>
        </dgm:presLayoutVars>
      </dgm:prSet>
      <dgm:spPr/>
    </dgm:pt>
    <dgm:pt modelId="{0D0E78B1-296E-4955-95C9-1DE18B9B0830}" type="pres">
      <dgm:prSet presAssocID="{31E9EAAA-30DC-4EAB-935A-8BB81D933301}" presName="sibTrans" presStyleLbl="sibTrans2D1" presStyleIdx="0" presStyleCnt="5"/>
      <dgm:spPr/>
    </dgm:pt>
    <dgm:pt modelId="{57E1EEDE-D883-476A-98E5-82B680F49CEB}" type="pres">
      <dgm:prSet presAssocID="{31E9EAAA-30DC-4EAB-935A-8BB81D933301}" presName="connectorText" presStyleLbl="sibTrans2D1" presStyleIdx="0" presStyleCnt="5"/>
      <dgm:spPr/>
    </dgm:pt>
    <dgm:pt modelId="{02A6F949-D5D6-4A41-B816-04EBECEB3D75}" type="pres">
      <dgm:prSet presAssocID="{1B6013A4-A876-4AD5-B52B-5307A0211DB8}" presName="node" presStyleLbl="node1" presStyleIdx="1" presStyleCnt="5">
        <dgm:presLayoutVars>
          <dgm:bulletEnabled val="1"/>
        </dgm:presLayoutVars>
      </dgm:prSet>
      <dgm:spPr/>
    </dgm:pt>
    <dgm:pt modelId="{CC219E0A-7330-4417-BFB2-EBB9CD96828D}" type="pres">
      <dgm:prSet presAssocID="{FF0BD9A3-67D5-45F2-987C-B6263E34599E}" presName="sibTrans" presStyleLbl="sibTrans2D1" presStyleIdx="1" presStyleCnt="5"/>
      <dgm:spPr/>
    </dgm:pt>
    <dgm:pt modelId="{5CBAC7A7-9146-434C-8D87-6DB26FF0BDA0}" type="pres">
      <dgm:prSet presAssocID="{FF0BD9A3-67D5-45F2-987C-B6263E34599E}" presName="connectorText" presStyleLbl="sibTrans2D1" presStyleIdx="1" presStyleCnt="5"/>
      <dgm:spPr/>
    </dgm:pt>
    <dgm:pt modelId="{082E8AFE-FAC1-4D56-AF81-9C8F82992F9C}" type="pres">
      <dgm:prSet presAssocID="{2377C99E-9907-49CF-A118-69D628B35610}" presName="node" presStyleLbl="node1" presStyleIdx="2" presStyleCnt="5">
        <dgm:presLayoutVars>
          <dgm:bulletEnabled val="1"/>
        </dgm:presLayoutVars>
      </dgm:prSet>
      <dgm:spPr/>
    </dgm:pt>
    <dgm:pt modelId="{B733B230-0F32-4339-A9B4-A90EDAAE05B8}" type="pres">
      <dgm:prSet presAssocID="{C2E7A0A3-4E18-48DD-949A-FC58C79DF88B}" presName="sibTrans" presStyleLbl="sibTrans2D1" presStyleIdx="2" presStyleCnt="5"/>
      <dgm:spPr/>
    </dgm:pt>
    <dgm:pt modelId="{1B1C2CFB-58B5-45FD-87D2-062A79EDE06B}" type="pres">
      <dgm:prSet presAssocID="{C2E7A0A3-4E18-48DD-949A-FC58C79DF88B}" presName="connectorText" presStyleLbl="sibTrans2D1" presStyleIdx="2" presStyleCnt="5"/>
      <dgm:spPr/>
    </dgm:pt>
    <dgm:pt modelId="{9A3903E9-553D-4648-A086-F48FFB25579B}" type="pres">
      <dgm:prSet presAssocID="{8922B760-246D-4F50-8C66-37740164D868}" presName="node" presStyleLbl="node1" presStyleIdx="3" presStyleCnt="5">
        <dgm:presLayoutVars>
          <dgm:bulletEnabled val="1"/>
        </dgm:presLayoutVars>
      </dgm:prSet>
      <dgm:spPr/>
    </dgm:pt>
    <dgm:pt modelId="{9E2BE1C0-9C2E-4656-956D-96EC352A5219}" type="pres">
      <dgm:prSet presAssocID="{79246CE9-22C8-4032-A7EC-C96DFEB7EBAD}" presName="sibTrans" presStyleLbl="sibTrans2D1" presStyleIdx="3" presStyleCnt="5"/>
      <dgm:spPr/>
    </dgm:pt>
    <dgm:pt modelId="{8631B67C-5BFF-4918-8988-4A6812879CAD}" type="pres">
      <dgm:prSet presAssocID="{79246CE9-22C8-4032-A7EC-C96DFEB7EBAD}" presName="connectorText" presStyleLbl="sibTrans2D1" presStyleIdx="3" presStyleCnt="5"/>
      <dgm:spPr/>
    </dgm:pt>
    <dgm:pt modelId="{8D0D25EE-844E-4D92-9942-82C210A5C0F7}" type="pres">
      <dgm:prSet presAssocID="{F6AA575C-583A-4453-A597-D227F9BF93FC}" presName="node" presStyleLbl="node1" presStyleIdx="4" presStyleCnt="5">
        <dgm:presLayoutVars>
          <dgm:bulletEnabled val="1"/>
        </dgm:presLayoutVars>
      </dgm:prSet>
      <dgm:spPr/>
    </dgm:pt>
    <dgm:pt modelId="{39A67B9D-69E4-4939-B5A2-C1ED75769D4B}" type="pres">
      <dgm:prSet presAssocID="{90E65246-9405-429F-8B19-708638F405A0}" presName="sibTrans" presStyleLbl="sibTrans2D1" presStyleIdx="4" presStyleCnt="5"/>
      <dgm:spPr/>
    </dgm:pt>
    <dgm:pt modelId="{03EF8CD7-80B1-497A-AFF3-10215B211837}" type="pres">
      <dgm:prSet presAssocID="{90E65246-9405-429F-8B19-708638F405A0}" presName="connectorText" presStyleLbl="sibTrans2D1" presStyleIdx="4" presStyleCnt="5"/>
      <dgm:spPr/>
    </dgm:pt>
  </dgm:ptLst>
  <dgm:cxnLst>
    <dgm:cxn modelId="{F74BC608-4DE8-44EA-8CC3-A7FB13E70162}" type="presOf" srcId="{8922B760-246D-4F50-8C66-37740164D868}" destId="{9A3903E9-553D-4648-A086-F48FFB25579B}" srcOrd="0" destOrd="0" presId="urn:microsoft.com/office/officeart/2005/8/layout/cycle2"/>
    <dgm:cxn modelId="{18D1400F-7467-4D6A-86F5-9761319DE386}" type="presOf" srcId="{E2D2D335-28CE-429B-A3B6-6ED17BF13076}" destId="{C4717596-A515-4E7B-9348-4711C07EB8BB}" srcOrd="0" destOrd="0" presId="urn:microsoft.com/office/officeart/2005/8/layout/cycle2"/>
    <dgm:cxn modelId="{243A8039-127B-4141-B1BA-9A756C831AA5}" type="presOf" srcId="{31E9EAAA-30DC-4EAB-935A-8BB81D933301}" destId="{57E1EEDE-D883-476A-98E5-82B680F49CEB}" srcOrd="1" destOrd="0" presId="urn:microsoft.com/office/officeart/2005/8/layout/cycle2"/>
    <dgm:cxn modelId="{991F5865-9B14-40B1-A202-7651E43F5B28}" type="presOf" srcId="{31E9EAAA-30DC-4EAB-935A-8BB81D933301}" destId="{0D0E78B1-296E-4955-95C9-1DE18B9B0830}" srcOrd="0" destOrd="0" presId="urn:microsoft.com/office/officeart/2005/8/layout/cycle2"/>
    <dgm:cxn modelId="{40DD096A-C65E-43A5-A1F6-D4E66CBD8FC5}" srcId="{E4D8C3FF-4130-48F9-AB91-51898A699323}" destId="{1B6013A4-A876-4AD5-B52B-5307A0211DB8}" srcOrd="1" destOrd="0" parTransId="{8F9A3CD5-10A4-4773-90BF-0A832C55B1BB}" sibTransId="{FF0BD9A3-67D5-45F2-987C-B6263E34599E}"/>
    <dgm:cxn modelId="{57D8264B-B410-4D40-A6DC-EE9DEB8D13A5}" srcId="{E4D8C3FF-4130-48F9-AB91-51898A699323}" destId="{8922B760-246D-4F50-8C66-37740164D868}" srcOrd="3" destOrd="0" parTransId="{D1FC29F3-9313-4F85-AF93-EEBF61B25604}" sibTransId="{79246CE9-22C8-4032-A7EC-C96DFEB7EBAD}"/>
    <dgm:cxn modelId="{D8895F74-D198-4735-98B9-D763B85A9D43}" type="presOf" srcId="{79246CE9-22C8-4032-A7EC-C96DFEB7EBAD}" destId="{9E2BE1C0-9C2E-4656-956D-96EC352A5219}" srcOrd="0" destOrd="0" presId="urn:microsoft.com/office/officeart/2005/8/layout/cycle2"/>
    <dgm:cxn modelId="{D964287C-0E38-4FE0-A103-B996C39CC781}" type="presOf" srcId="{2377C99E-9907-49CF-A118-69D628B35610}" destId="{082E8AFE-FAC1-4D56-AF81-9C8F82992F9C}" srcOrd="0" destOrd="0" presId="urn:microsoft.com/office/officeart/2005/8/layout/cycle2"/>
    <dgm:cxn modelId="{339F5886-0429-4368-92FF-52F6B2CD71EF}" type="presOf" srcId="{FF0BD9A3-67D5-45F2-987C-B6263E34599E}" destId="{5CBAC7A7-9146-434C-8D87-6DB26FF0BDA0}" srcOrd="1" destOrd="0" presId="urn:microsoft.com/office/officeart/2005/8/layout/cycle2"/>
    <dgm:cxn modelId="{3D6CFB8F-C01D-4DB8-9BD6-FADE14003923}" type="presOf" srcId="{F6AA575C-583A-4453-A597-D227F9BF93FC}" destId="{8D0D25EE-844E-4D92-9942-82C210A5C0F7}" srcOrd="0" destOrd="0" presId="urn:microsoft.com/office/officeart/2005/8/layout/cycle2"/>
    <dgm:cxn modelId="{9DFC5C90-72E5-451D-8EC2-5849EFA282BA}" type="presOf" srcId="{79246CE9-22C8-4032-A7EC-C96DFEB7EBAD}" destId="{8631B67C-5BFF-4918-8988-4A6812879CAD}" srcOrd="1" destOrd="0" presId="urn:microsoft.com/office/officeart/2005/8/layout/cycle2"/>
    <dgm:cxn modelId="{A409D3A4-F4C9-414A-9EA9-934676EA7E82}" type="presOf" srcId="{E4D8C3FF-4130-48F9-AB91-51898A699323}" destId="{16401F14-1E94-4C40-B2F9-B7C7AC8C1A64}" srcOrd="0" destOrd="0" presId="urn:microsoft.com/office/officeart/2005/8/layout/cycle2"/>
    <dgm:cxn modelId="{742F92B0-5B99-469E-A829-A3B9551987F4}" srcId="{E4D8C3FF-4130-48F9-AB91-51898A699323}" destId="{E2D2D335-28CE-429B-A3B6-6ED17BF13076}" srcOrd="0" destOrd="0" parTransId="{93907EAD-913B-4068-BFA9-1BE9F7DFF968}" sibTransId="{31E9EAAA-30DC-4EAB-935A-8BB81D933301}"/>
    <dgm:cxn modelId="{ADABB7BF-30C4-44D9-A197-50DEA6A58915}" srcId="{E4D8C3FF-4130-48F9-AB91-51898A699323}" destId="{2377C99E-9907-49CF-A118-69D628B35610}" srcOrd="2" destOrd="0" parTransId="{A8A46478-4411-43FF-B914-D5E7913B6FAE}" sibTransId="{C2E7A0A3-4E18-48DD-949A-FC58C79DF88B}"/>
    <dgm:cxn modelId="{F30C04C9-87AA-41D6-8BA7-29791804BF6D}" type="presOf" srcId="{90E65246-9405-429F-8B19-708638F405A0}" destId="{03EF8CD7-80B1-497A-AFF3-10215B211837}" srcOrd="1" destOrd="0" presId="urn:microsoft.com/office/officeart/2005/8/layout/cycle2"/>
    <dgm:cxn modelId="{08AD88D8-16AE-4595-99A7-641CD1046B38}" type="presOf" srcId="{C2E7A0A3-4E18-48DD-949A-FC58C79DF88B}" destId="{B733B230-0F32-4339-A9B4-A90EDAAE05B8}" srcOrd="0" destOrd="0" presId="urn:microsoft.com/office/officeart/2005/8/layout/cycle2"/>
    <dgm:cxn modelId="{830F7FD9-C134-4AE7-AF99-8D39CC860E03}" type="presOf" srcId="{FF0BD9A3-67D5-45F2-987C-B6263E34599E}" destId="{CC219E0A-7330-4417-BFB2-EBB9CD96828D}" srcOrd="0" destOrd="0" presId="urn:microsoft.com/office/officeart/2005/8/layout/cycle2"/>
    <dgm:cxn modelId="{07F24ADD-BEBE-41AF-AE7F-E331410B32DC}" type="presOf" srcId="{1B6013A4-A876-4AD5-B52B-5307A0211DB8}" destId="{02A6F949-D5D6-4A41-B816-04EBECEB3D75}" srcOrd="0" destOrd="0" presId="urn:microsoft.com/office/officeart/2005/8/layout/cycle2"/>
    <dgm:cxn modelId="{8C7558DE-69AA-45F0-8B74-EA4F1B5356CD}" type="presOf" srcId="{C2E7A0A3-4E18-48DD-949A-FC58C79DF88B}" destId="{1B1C2CFB-58B5-45FD-87D2-062A79EDE06B}" srcOrd="1" destOrd="0" presId="urn:microsoft.com/office/officeart/2005/8/layout/cycle2"/>
    <dgm:cxn modelId="{AB0584E4-E1D4-4E9A-9733-AC0FAFDA4CB4}" type="presOf" srcId="{90E65246-9405-429F-8B19-708638F405A0}" destId="{39A67B9D-69E4-4939-B5A2-C1ED75769D4B}" srcOrd="0" destOrd="0" presId="urn:microsoft.com/office/officeart/2005/8/layout/cycle2"/>
    <dgm:cxn modelId="{803882E7-1B04-4913-9240-852D11ED3846}" srcId="{E4D8C3FF-4130-48F9-AB91-51898A699323}" destId="{F6AA575C-583A-4453-A597-D227F9BF93FC}" srcOrd="4" destOrd="0" parTransId="{FC226270-6976-460A-90EA-4A2E2D52DAB2}" sibTransId="{90E65246-9405-429F-8B19-708638F405A0}"/>
    <dgm:cxn modelId="{D48E7A67-2B7A-4DDF-8502-B4380FC38E2E}" type="presParOf" srcId="{16401F14-1E94-4C40-B2F9-B7C7AC8C1A64}" destId="{C4717596-A515-4E7B-9348-4711C07EB8BB}" srcOrd="0" destOrd="0" presId="urn:microsoft.com/office/officeart/2005/8/layout/cycle2"/>
    <dgm:cxn modelId="{5FC3734E-9317-4E8C-B31E-B31344BB87D7}" type="presParOf" srcId="{16401F14-1E94-4C40-B2F9-B7C7AC8C1A64}" destId="{0D0E78B1-296E-4955-95C9-1DE18B9B0830}" srcOrd="1" destOrd="0" presId="urn:microsoft.com/office/officeart/2005/8/layout/cycle2"/>
    <dgm:cxn modelId="{27A54EF9-0B3D-483D-9066-7AC7F0041A65}" type="presParOf" srcId="{0D0E78B1-296E-4955-95C9-1DE18B9B0830}" destId="{57E1EEDE-D883-476A-98E5-82B680F49CEB}" srcOrd="0" destOrd="0" presId="urn:microsoft.com/office/officeart/2005/8/layout/cycle2"/>
    <dgm:cxn modelId="{C45197C6-5EAA-45E3-AB9E-9AB562303D61}" type="presParOf" srcId="{16401F14-1E94-4C40-B2F9-B7C7AC8C1A64}" destId="{02A6F949-D5D6-4A41-B816-04EBECEB3D75}" srcOrd="2" destOrd="0" presId="urn:microsoft.com/office/officeart/2005/8/layout/cycle2"/>
    <dgm:cxn modelId="{65C1CA53-295A-4EBA-8F5A-C40F53BB8AD0}" type="presParOf" srcId="{16401F14-1E94-4C40-B2F9-B7C7AC8C1A64}" destId="{CC219E0A-7330-4417-BFB2-EBB9CD96828D}" srcOrd="3" destOrd="0" presId="urn:microsoft.com/office/officeart/2005/8/layout/cycle2"/>
    <dgm:cxn modelId="{85AED599-5AC1-48AB-A870-F7CE170EDB88}" type="presParOf" srcId="{CC219E0A-7330-4417-BFB2-EBB9CD96828D}" destId="{5CBAC7A7-9146-434C-8D87-6DB26FF0BDA0}" srcOrd="0" destOrd="0" presId="urn:microsoft.com/office/officeart/2005/8/layout/cycle2"/>
    <dgm:cxn modelId="{830B9F27-72DA-4E78-B19B-75001FFE7092}" type="presParOf" srcId="{16401F14-1E94-4C40-B2F9-B7C7AC8C1A64}" destId="{082E8AFE-FAC1-4D56-AF81-9C8F82992F9C}" srcOrd="4" destOrd="0" presId="urn:microsoft.com/office/officeart/2005/8/layout/cycle2"/>
    <dgm:cxn modelId="{F586AC13-7C60-4885-A4B1-DDB275887A8C}" type="presParOf" srcId="{16401F14-1E94-4C40-B2F9-B7C7AC8C1A64}" destId="{B733B230-0F32-4339-A9B4-A90EDAAE05B8}" srcOrd="5" destOrd="0" presId="urn:microsoft.com/office/officeart/2005/8/layout/cycle2"/>
    <dgm:cxn modelId="{FB5D8D96-4F82-41A1-BCC5-6A47331BB9AC}" type="presParOf" srcId="{B733B230-0F32-4339-A9B4-A90EDAAE05B8}" destId="{1B1C2CFB-58B5-45FD-87D2-062A79EDE06B}" srcOrd="0" destOrd="0" presId="urn:microsoft.com/office/officeart/2005/8/layout/cycle2"/>
    <dgm:cxn modelId="{A6B33F7C-7989-47CF-A37B-CF190A3FA90C}" type="presParOf" srcId="{16401F14-1E94-4C40-B2F9-B7C7AC8C1A64}" destId="{9A3903E9-553D-4648-A086-F48FFB25579B}" srcOrd="6" destOrd="0" presId="urn:microsoft.com/office/officeart/2005/8/layout/cycle2"/>
    <dgm:cxn modelId="{9B55C638-0C52-44AC-A718-0379C90E5F3F}" type="presParOf" srcId="{16401F14-1E94-4C40-B2F9-B7C7AC8C1A64}" destId="{9E2BE1C0-9C2E-4656-956D-96EC352A5219}" srcOrd="7" destOrd="0" presId="urn:microsoft.com/office/officeart/2005/8/layout/cycle2"/>
    <dgm:cxn modelId="{7681AEC8-73EB-4797-8E68-7985F8240207}" type="presParOf" srcId="{9E2BE1C0-9C2E-4656-956D-96EC352A5219}" destId="{8631B67C-5BFF-4918-8988-4A6812879CAD}" srcOrd="0" destOrd="0" presId="urn:microsoft.com/office/officeart/2005/8/layout/cycle2"/>
    <dgm:cxn modelId="{6A92FA94-ECB2-4A2A-850C-8AFDD593AB26}" type="presParOf" srcId="{16401F14-1E94-4C40-B2F9-B7C7AC8C1A64}" destId="{8D0D25EE-844E-4D92-9942-82C210A5C0F7}" srcOrd="8" destOrd="0" presId="urn:microsoft.com/office/officeart/2005/8/layout/cycle2"/>
    <dgm:cxn modelId="{4B6C4242-FF89-4BD2-A839-2C795DE9D209}" type="presParOf" srcId="{16401F14-1E94-4C40-B2F9-B7C7AC8C1A64}" destId="{39A67B9D-69E4-4939-B5A2-C1ED75769D4B}" srcOrd="9" destOrd="0" presId="urn:microsoft.com/office/officeart/2005/8/layout/cycle2"/>
    <dgm:cxn modelId="{49F4ACD8-45E9-478C-B695-A2793A5DDC7D}" type="presParOf" srcId="{39A67B9D-69E4-4939-B5A2-C1ED75769D4B}" destId="{03EF8CD7-80B1-497A-AFF3-10215B21183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717596-A515-4E7B-9348-4711C07EB8BB}">
      <dsp:nvSpPr>
        <dsp:cNvPr id="0" name=""/>
        <dsp:cNvSpPr/>
      </dsp:nvSpPr>
      <dsp:spPr>
        <a:xfrm>
          <a:off x="5169070" y="1701"/>
          <a:ext cx="1396658" cy="13966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Mission or Vision	</a:t>
          </a:r>
        </a:p>
      </dsp:txBody>
      <dsp:txXfrm>
        <a:off x="5373606" y="206237"/>
        <a:ext cx="987586" cy="987586"/>
      </dsp:txXfrm>
    </dsp:sp>
    <dsp:sp modelId="{0D0E78B1-296E-4955-95C9-1DE18B9B0830}">
      <dsp:nvSpPr>
        <dsp:cNvPr id="0" name=""/>
        <dsp:cNvSpPr/>
      </dsp:nvSpPr>
      <dsp:spPr>
        <a:xfrm rot="2160000">
          <a:off x="6521494" y="1074305"/>
          <a:ext cx="370887" cy="471372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>
        <a:off x="6532119" y="1135879"/>
        <a:ext cx="259621" cy="282824"/>
      </dsp:txXfrm>
    </dsp:sp>
    <dsp:sp modelId="{02A6F949-D5D6-4A41-B816-04EBECEB3D75}">
      <dsp:nvSpPr>
        <dsp:cNvPr id="0" name=""/>
        <dsp:cNvSpPr/>
      </dsp:nvSpPr>
      <dsp:spPr>
        <a:xfrm>
          <a:off x="6865131" y="1233962"/>
          <a:ext cx="1396658" cy="13966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Strategies	</a:t>
          </a:r>
        </a:p>
      </dsp:txBody>
      <dsp:txXfrm>
        <a:off x="7069667" y="1438498"/>
        <a:ext cx="987586" cy="987586"/>
      </dsp:txXfrm>
    </dsp:sp>
    <dsp:sp modelId="{CC219E0A-7330-4417-BFB2-EBB9CD96828D}">
      <dsp:nvSpPr>
        <dsp:cNvPr id="0" name=""/>
        <dsp:cNvSpPr/>
      </dsp:nvSpPr>
      <dsp:spPr>
        <a:xfrm rot="6480000">
          <a:off x="7057342" y="2683541"/>
          <a:ext cx="370887" cy="471372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 rot="10800000">
        <a:off x="7130167" y="2724905"/>
        <a:ext cx="259621" cy="282824"/>
      </dsp:txXfrm>
    </dsp:sp>
    <dsp:sp modelId="{082E8AFE-FAC1-4D56-AF81-9C8F82992F9C}">
      <dsp:nvSpPr>
        <dsp:cNvPr id="0" name=""/>
        <dsp:cNvSpPr/>
      </dsp:nvSpPr>
      <dsp:spPr>
        <a:xfrm>
          <a:off x="6217293" y="3227801"/>
          <a:ext cx="1396658" cy="13966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Specific Objectives</a:t>
          </a:r>
        </a:p>
      </dsp:txBody>
      <dsp:txXfrm>
        <a:off x="6421829" y="3432337"/>
        <a:ext cx="987586" cy="987586"/>
      </dsp:txXfrm>
    </dsp:sp>
    <dsp:sp modelId="{B733B230-0F32-4339-A9B4-A90EDAAE05B8}">
      <dsp:nvSpPr>
        <dsp:cNvPr id="0" name=""/>
        <dsp:cNvSpPr/>
      </dsp:nvSpPr>
      <dsp:spPr>
        <a:xfrm rot="10800000">
          <a:off x="5692453" y="3690444"/>
          <a:ext cx="370887" cy="471372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 rot="10800000">
        <a:off x="5803719" y="3784718"/>
        <a:ext cx="259621" cy="282824"/>
      </dsp:txXfrm>
    </dsp:sp>
    <dsp:sp modelId="{9A3903E9-553D-4648-A086-F48FFB25579B}">
      <dsp:nvSpPr>
        <dsp:cNvPr id="0" name=""/>
        <dsp:cNvSpPr/>
      </dsp:nvSpPr>
      <dsp:spPr>
        <a:xfrm>
          <a:off x="4120847" y="3227801"/>
          <a:ext cx="1396658" cy="13966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Workplan</a:t>
          </a:r>
        </a:p>
      </dsp:txBody>
      <dsp:txXfrm>
        <a:off x="4325383" y="3432337"/>
        <a:ext cx="987586" cy="987586"/>
      </dsp:txXfrm>
    </dsp:sp>
    <dsp:sp modelId="{9E2BE1C0-9C2E-4656-956D-96EC352A5219}">
      <dsp:nvSpPr>
        <dsp:cNvPr id="0" name=""/>
        <dsp:cNvSpPr/>
      </dsp:nvSpPr>
      <dsp:spPr>
        <a:xfrm rot="15120000">
          <a:off x="4313057" y="2703508"/>
          <a:ext cx="370887" cy="471372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 rot="10800000">
        <a:off x="4385882" y="2850692"/>
        <a:ext cx="259621" cy="282824"/>
      </dsp:txXfrm>
    </dsp:sp>
    <dsp:sp modelId="{8D0D25EE-844E-4D92-9942-82C210A5C0F7}">
      <dsp:nvSpPr>
        <dsp:cNvPr id="0" name=""/>
        <dsp:cNvSpPr/>
      </dsp:nvSpPr>
      <dsp:spPr>
        <a:xfrm>
          <a:off x="3473009" y="1233962"/>
          <a:ext cx="1396658" cy="13966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Budget</a:t>
          </a:r>
        </a:p>
      </dsp:txBody>
      <dsp:txXfrm>
        <a:off x="3677545" y="1438498"/>
        <a:ext cx="987586" cy="987586"/>
      </dsp:txXfrm>
    </dsp:sp>
    <dsp:sp modelId="{39A67B9D-69E4-4939-B5A2-C1ED75769D4B}">
      <dsp:nvSpPr>
        <dsp:cNvPr id="0" name=""/>
        <dsp:cNvSpPr/>
      </dsp:nvSpPr>
      <dsp:spPr>
        <a:xfrm rot="19440000">
          <a:off x="4825433" y="1086645"/>
          <a:ext cx="370887" cy="471372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>
        <a:off x="4836058" y="1213619"/>
        <a:ext cx="259621" cy="2828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088" cy="466116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7341" y="0"/>
            <a:ext cx="3035088" cy="466116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8/3/2026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3936"/>
            <a:ext cx="3035088" cy="466115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7341" y="8823936"/>
            <a:ext cx="3035088" cy="466115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088" cy="466116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7341" y="0"/>
            <a:ext cx="3035088" cy="466116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8/3/2026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4375" y="1160463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04" tIns="46552" rIns="93104" bIns="46552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405" y="4470837"/>
            <a:ext cx="5603240" cy="3657957"/>
          </a:xfrm>
          <a:prstGeom prst="rect">
            <a:avLst/>
          </a:prstGeom>
        </p:spPr>
        <p:txBody>
          <a:bodyPr vert="horz" lIns="93104" tIns="46552" rIns="93104" bIns="46552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3936"/>
            <a:ext cx="3035088" cy="466115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7341" y="8823936"/>
            <a:ext cx="3035088" cy="466115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37291A9-295E-4037-88E4-A9C7AB8F85F9}" type="datetime1">
              <a:rPr lang="en-US" smtClean="0"/>
              <a:t>8/3/2026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MDI Consulting                                                              info@mdiconsult.com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F8E5-FD36-40A7-8222-22AC1374A2AF}" type="datetime1">
              <a:rPr lang="en-US" smtClean="0"/>
              <a:t>8/3/2026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5618B22E-4FD2-4B33-BAE7-CE1110FA889D}" type="datetime1">
              <a:rPr lang="en-US" smtClean="0"/>
              <a:t>8/3/2026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C08B-FE6A-4B93-84FF-1E0A4C242339}" type="datetime1">
              <a:rPr lang="en-US" smtClean="0"/>
              <a:t>8/3/2026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A44D33E-1150-46AF-B629-C4C440076FE7}" type="datetime1">
              <a:rPr lang="en-US" smtClean="0"/>
              <a:t>8/3/2026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MDI Consulting                                                              info@mdiconsult.com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78BC-B5D1-4E06-8CFE-3AF8A742D52E}" type="datetime1">
              <a:rPr lang="en-US" smtClean="0"/>
              <a:t>8/3/2026</a:t>
            </a:fld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26B-BEE0-459D-8CA7-80AB8D5AD3CB}" type="datetime1">
              <a:rPr lang="en-US" smtClean="0"/>
              <a:t>8/3/2026</a:t>
            </a:fld>
            <a:endParaRPr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  <a:endParaRPr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5735-8706-4254-8D2E-1B104B2DBAE7}" type="datetime1">
              <a:rPr lang="en-US" smtClean="0"/>
              <a:t>8/3/2026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342F-6763-40BD-A091-D4C6D01DE619}" type="datetime1">
              <a:rPr lang="en-US" smtClean="0"/>
              <a:t>8/3/2026</a:t>
            </a:fld>
            <a:endParaRPr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ED186-6F37-4953-99C2-349E803B260F}" type="datetime1">
              <a:rPr lang="en-US" smtClean="0"/>
              <a:t>8/3/2026</a:t>
            </a:fld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D37BC-7C40-42C0-8717-42AACA93EB96}" type="datetime1">
              <a:rPr lang="en-US" smtClean="0"/>
              <a:t>8/3/2026</a:t>
            </a:fld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FF399B33-BABF-4F59-92BB-4EFB2F97524D}" type="datetime1">
              <a:rPr lang="en-US" smtClean="0"/>
              <a:t>8/3/2026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MDI Consulting                                                              info@mdiconsult.com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tonia@mdiconsult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en-US" dirty="0">
                <a:latin typeface="Century Gothic" panose="020B0502020202020204" pitchFamily="34" charset="0"/>
              </a:rPr>
            </a:br>
            <a:br>
              <a:rPr lang="en-US" dirty="0">
                <a:latin typeface="Century Gothic" panose="020B0502020202020204" pitchFamily="34" charset="0"/>
              </a:rPr>
            </a:br>
            <a:br>
              <a:rPr lang="en-US" dirty="0">
                <a:latin typeface="Century Gothic" panose="020B0502020202020204" pitchFamily="34" charset="0"/>
              </a:rPr>
            </a:br>
            <a:r>
              <a:rPr lang="en-US" dirty="0">
                <a:latin typeface="Century Gothic" panose="020B0502020202020204" pitchFamily="34" charset="0"/>
              </a:rPr>
              <a:t>Getting Your Financial Documents Ready for Grant Season</a:t>
            </a:r>
            <a:br>
              <a:rPr lang="en-US" dirty="0"/>
            </a:br>
            <a:r>
              <a:rPr lang="en-US" dirty="0"/>
              <a:t>July 21, 2026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dirty="0">
                <a:latin typeface="Century Gothic" panose="020B0502020202020204" pitchFamily="34" charset="0"/>
              </a:rPr>
              <a:t>Community Foundations of the Hudson Valley</a:t>
            </a:r>
          </a:p>
          <a:p>
            <a:pPr algn="ctr"/>
            <a:r>
              <a:rPr lang="en-US" sz="2800" dirty="0">
                <a:latin typeface="Century Gothic" panose="020B0502020202020204" pitchFamily="34" charset="0"/>
              </a:rPr>
              <a:t>Presented by MDI Consulting</a:t>
            </a:r>
          </a:p>
        </p:txBody>
      </p:sp>
      <p:pic>
        <p:nvPicPr>
          <p:cNvPr id="5" name="CFHV Logo">
            <a:extLst>
              <a:ext uri="{FF2B5EF4-FFF2-40B4-BE49-F238E27FC236}">
                <a16:creationId xmlns:a16="http://schemas.microsoft.com/office/drawing/2014/main" id="{1225D98F-617A-4870-A7F2-A73868A475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5182"/>
            <a:ext cx="2384612" cy="238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E2610-B2BC-4116-9315-90C932A00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0160" y="681038"/>
            <a:ext cx="9628632" cy="1362113"/>
          </a:xfrm>
        </p:spPr>
        <p:txBody>
          <a:bodyPr>
            <a:noAutofit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How do we build a budget?</a:t>
            </a:r>
            <a:br>
              <a:rPr lang="en-US" sz="4400" dirty="0">
                <a:latin typeface="Century Gothic" panose="020B0502020202020204" pitchFamily="34" charset="0"/>
              </a:rPr>
            </a:br>
            <a:endParaRPr lang="en-US" sz="4400" dirty="0"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0E67F-4D0F-40FA-A6B5-2F62E96E2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en-US" sz="2500" dirty="0">
                <a:latin typeface="Century Gothic" panose="020B0502020202020204" pitchFamily="34" charset="0"/>
              </a:rPr>
              <a:t>S</a:t>
            </a:r>
            <a:r>
              <a:rPr lang="en-US" altLang="en-US" sz="3200" dirty="0">
                <a:latin typeface="Century Gothic" panose="020B0502020202020204" pitchFamily="34" charset="0"/>
              </a:rPr>
              <a:t>tart with your mission, strategies, and workplans.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3200" dirty="0">
                <a:latin typeface="Century Gothic" panose="020B0502020202020204" pitchFamily="34" charset="0"/>
              </a:rPr>
              <a:t>Identify ALL the resources required to implement the program or activity, whether or not you already have them.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3200" dirty="0">
                <a:latin typeface="Century Gothic" panose="020B0502020202020204" pitchFamily="34" charset="0"/>
              </a:rPr>
              <a:t>Determine where those resources will come from.  They may be in-house, they may be donated, they may consist of volunteers.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3200" dirty="0">
                <a:latin typeface="Century Gothic" panose="020B0502020202020204" pitchFamily="34" charset="0"/>
              </a:rPr>
              <a:t>Based on your own experience or that of others and phone calls to vendors, determine how much those resources will cost.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2500" dirty="0">
              <a:latin typeface="Century Gothic" panose="020B0502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A9A5B-DF50-464C-9475-457979D0B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359176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E2610-B2BC-4116-9315-90C932A00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Planning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0E67F-4D0F-40FA-A6B5-2F62E96E2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en-US" sz="2500" dirty="0">
              <a:latin typeface="Century Gothic" panose="020B0502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A9A5B-DF50-464C-9475-457979D0B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316197C1-6FA4-4A17-A9BD-493538F1A7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7827407"/>
              </p:ext>
            </p:extLst>
          </p:nvPr>
        </p:nvGraphicFramePr>
        <p:xfrm>
          <a:off x="457200" y="1730188"/>
          <a:ext cx="11734800" cy="4626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51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E2610-B2BC-4116-9315-90C932A00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Structure of Budgets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0E67F-4D0F-40FA-A6B5-2F62E96E2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en-US" sz="2500" dirty="0">
              <a:latin typeface="Century Gothic" panose="020B0502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A9A5B-DF50-464C-9475-457979D0B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AB3F0C-C124-4B08-BEA6-545814DC9AA8}"/>
              </a:ext>
            </a:extLst>
          </p:cNvPr>
          <p:cNvSpPr/>
          <p:nvPr/>
        </p:nvSpPr>
        <p:spPr>
          <a:xfrm>
            <a:off x="905434" y="2791903"/>
            <a:ext cx="10533531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altLang="en-US" sz="3200" dirty="0">
                <a:latin typeface="Century Gothic" panose="020B0502020202020204" pitchFamily="34" charset="0"/>
              </a:rPr>
              <a:t>The budget format should:</a:t>
            </a:r>
          </a:p>
          <a:p>
            <a:pPr>
              <a:lnSpc>
                <a:spcPct val="80000"/>
              </a:lnSpc>
              <a:defRPr/>
            </a:pPr>
            <a:endParaRPr lang="en-US" altLang="en-US" sz="3200" dirty="0">
              <a:latin typeface="Century Gothic" panose="020B0502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en-US" sz="3200" dirty="0">
                <a:latin typeface="Century Gothic" panose="020B0502020202020204" pitchFamily="34" charset="0"/>
              </a:rPr>
              <a:t>Tell the story of your agency, department, or project.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en-US" sz="3200" dirty="0">
                <a:latin typeface="Century Gothic" panose="020B0502020202020204" pitchFamily="34" charset="0"/>
              </a:rPr>
              <a:t>Conform to the foundation format.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en-US" sz="3200" dirty="0">
                <a:latin typeface="Century Gothic" panose="020B0502020202020204" pitchFamily="34" charset="0"/>
              </a:rPr>
              <a:t>Follow your agency’s chart of accounts.</a:t>
            </a:r>
          </a:p>
        </p:txBody>
      </p:sp>
    </p:spTree>
    <p:extLst>
      <p:ext uri="{BB962C8B-B14F-4D97-AF65-F5344CB8AC3E}">
        <p14:creationId xmlns:p14="http://schemas.microsoft.com/office/powerpoint/2010/main" val="383256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28917" y="466343"/>
            <a:ext cx="11017623" cy="1362113"/>
          </a:xfrm>
        </p:spPr>
        <p:txBody>
          <a:bodyPr>
            <a:noAutofit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Nonprofit Financial Management</a:t>
            </a:r>
            <a:br>
              <a:rPr lang="en-US" sz="4400" dirty="0">
                <a:latin typeface="Century Gothic" panose="020B0502020202020204" pitchFamily="34" charset="0"/>
              </a:rPr>
            </a:br>
            <a:r>
              <a:rPr lang="en-US" sz="4400" dirty="0">
                <a:latin typeface="Century Gothic" panose="020B0502020202020204" pitchFamily="34" charset="0"/>
              </a:rPr>
              <a:t>Preparing our Organization for Grants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200" dirty="0">
                <a:latin typeface="Century Gothic" panose="020B0502020202020204" pitchFamily="34" charset="0"/>
              </a:rPr>
              <a:t>Nonprofit financial management:  what do we need to put in place?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latin typeface="Century Gothic" panose="020B0502020202020204" pitchFamily="34" charset="0"/>
              </a:rPr>
              <a:t>An accounting system such as QuickBooks that is set up to tell your story.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latin typeface="Century Gothic" panose="020B0502020202020204" pitchFamily="34" charset="0"/>
              </a:rPr>
              <a:t>A bookkeeper who can keep your records up to date.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latin typeface="Century Gothic" panose="020B0502020202020204" pitchFamily="34" charset="0"/>
              </a:rPr>
              <a:t>Periodic reports for the Executive Director, program managers, Finance Committee, and Board of Directors.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latin typeface="Century Gothic" panose="020B0502020202020204" pitchFamily="34" charset="0"/>
              </a:rPr>
              <a:t>Implementation of appropriate internal controls.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2C60CD-FA32-43E3-8567-9515F4E41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11328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AEE9B-BBC8-4B5F-A80E-33CB2D07C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Internal Controls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B50CB-9211-4918-9C41-E9AE53C16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dirty="0">
                <a:latin typeface="Century Gothic" panose="020B0502020202020204" pitchFamily="34" charset="0"/>
              </a:rPr>
              <a:t>Internal controls: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2400" u="sng" dirty="0">
                <a:latin typeface="Century Gothic" panose="020B0502020202020204" pitchFamily="34" charset="0"/>
              </a:rPr>
              <a:t>Safeguard assets </a:t>
            </a:r>
            <a:r>
              <a:rPr lang="en-US" altLang="en-US" sz="2400" dirty="0">
                <a:latin typeface="Century Gothic" panose="020B0502020202020204" pitchFamily="34" charset="0"/>
              </a:rPr>
              <a:t>– prevent theft, misuse, or loss of cash and property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2400" u="sng" dirty="0">
                <a:latin typeface="Century Gothic" panose="020B0502020202020204" pitchFamily="34" charset="0"/>
              </a:rPr>
              <a:t>Ensure accurate financial reporting </a:t>
            </a:r>
            <a:r>
              <a:rPr lang="en-US" altLang="en-US" sz="2400" dirty="0">
                <a:latin typeface="Century Gothic" panose="020B0502020202020204" pitchFamily="34" charset="0"/>
              </a:rPr>
              <a:t>– reliable numbers for the board, funders, and auditors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2400" u="sng" dirty="0">
                <a:latin typeface="Century Gothic" panose="020B0502020202020204" pitchFamily="34" charset="0"/>
              </a:rPr>
              <a:t>Prevent and detect fraud/errors </a:t>
            </a:r>
            <a:r>
              <a:rPr lang="en-US" altLang="en-US" sz="2400" dirty="0">
                <a:latin typeface="Century Gothic" panose="020B0502020202020204" pitchFamily="34" charset="0"/>
              </a:rPr>
              <a:t>– separation of duties, approvals, reconciliations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2400" u="sng" dirty="0">
                <a:latin typeface="Century Gothic" panose="020B0502020202020204" pitchFamily="34" charset="0"/>
              </a:rPr>
              <a:t>Ensure compliance </a:t>
            </a:r>
            <a:r>
              <a:rPr lang="en-US" altLang="en-US" sz="2400" dirty="0">
                <a:latin typeface="Century Gothic" panose="020B0502020202020204" pitchFamily="34" charset="0"/>
              </a:rPr>
              <a:t>– donor restrictions, grant terms, IRS and state requirements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2400" u="sng" dirty="0">
                <a:latin typeface="Century Gothic" panose="020B0502020202020204" pitchFamily="34" charset="0"/>
              </a:rPr>
              <a:t>Support operational efficiency </a:t>
            </a:r>
            <a:r>
              <a:rPr lang="en-US" altLang="en-US" sz="2400" dirty="0">
                <a:latin typeface="Century Gothic" panose="020B0502020202020204" pitchFamily="34" charset="0"/>
              </a:rPr>
              <a:t>– budgets and approval workflows reduce waste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2400" u="sng" dirty="0">
                <a:latin typeface="Century Gothic" panose="020B0502020202020204" pitchFamily="34" charset="0"/>
              </a:rPr>
              <a:t>Maintain donor and stakeholder trust </a:t>
            </a:r>
            <a:r>
              <a:rPr lang="en-US" altLang="en-US" sz="2400" dirty="0">
                <a:latin typeface="Century Gothic" panose="020B0502020202020204" pitchFamily="34" charset="0"/>
              </a:rPr>
              <a:t>– credibility with funders and the public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altLang="en-US" sz="2400" dirty="0"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27B44C-77DA-43BC-BB07-6313C2B33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103852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AEE9B-BBC8-4B5F-A80E-33CB2D07C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Internal Controls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B50CB-9211-4918-9C41-E9AE53C16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3200" dirty="0">
                <a:latin typeface="Century Gothic" panose="020B0502020202020204" pitchFamily="34" charset="0"/>
              </a:rPr>
              <a:t>How to implement internal controls?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>
                <a:latin typeface="Century Gothic" panose="020B0502020202020204" pitchFamily="34" charset="0"/>
              </a:rPr>
              <a:t>Planning—clear strategic or annual plan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>
                <a:latin typeface="Century Gothic" panose="020B0502020202020204" pitchFamily="34" charset="0"/>
              </a:rPr>
              <a:t>Budgeting—board-approved budget that is prepared and managed by program staff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>
                <a:latin typeface="Century Gothic" panose="020B0502020202020204" pitchFamily="34" charset="0"/>
              </a:rPr>
              <a:t>Control—procedures governing cash, revenue and expenses, equipment, and personnel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>
                <a:latin typeface="Century Gothic" panose="020B0502020202020204" pitchFamily="34" charset="0"/>
              </a:rPr>
              <a:t>Analysis—ongoing analysis of financial and program results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27B44C-77DA-43BC-BB07-6313C2B33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406905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AEE9B-BBC8-4B5F-A80E-33CB2D07C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B50CB-9211-4918-9C41-E9AE53C16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27B44C-77DA-43BC-BB07-6313C2B33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266202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AEE9B-BBC8-4B5F-A80E-33CB2D07C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Resource Library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B50CB-9211-4918-9C41-E9AE53C16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Century Gothic" panose="020B0502020202020204" pitchFamily="34" charset="0"/>
              </a:rPr>
              <a:t>Expect a number of documents to assist you in your journey.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3200" dirty="0">
                <a:latin typeface="Century Gothic" panose="020B0502020202020204" pitchFamily="34" charset="0"/>
              </a:rPr>
              <a:t>Elements of Nonprofit Management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3200" dirty="0">
                <a:latin typeface="Century Gothic" panose="020B0502020202020204" pitchFamily="34" charset="0"/>
              </a:rPr>
              <a:t>Nonprofit Budgeting Guide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3200" dirty="0">
                <a:latin typeface="Century Gothic" panose="020B0502020202020204" pitchFamily="34" charset="0"/>
              </a:rPr>
              <a:t>Budget Worksheet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3200" dirty="0">
                <a:latin typeface="Century Gothic" panose="020B0502020202020204" pitchFamily="34" charset="0"/>
              </a:rPr>
              <a:t>Assessment of Internal Controls</a:t>
            </a:r>
          </a:p>
          <a:p>
            <a:pPr marL="0" indent="0">
              <a:buNone/>
            </a:pPr>
            <a:endParaRPr lang="en-US" sz="32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32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27B44C-77DA-43BC-BB07-6313C2B33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407946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AEE9B-BBC8-4B5F-A80E-33CB2D07C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Facilitator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B50CB-9211-4918-9C41-E9AE53C16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3200" dirty="0">
                <a:latin typeface="Century Gothic" panose="020B0502020202020204" pitchFamily="34" charset="0"/>
              </a:rPr>
              <a:t>Tonia Papke</a:t>
            </a:r>
          </a:p>
          <a:p>
            <a:pPr marL="0" indent="0">
              <a:buNone/>
            </a:pPr>
            <a:r>
              <a:rPr lang="en-US" altLang="en-US" sz="3200" dirty="0">
                <a:latin typeface="Century Gothic" panose="020B0502020202020204" pitchFamily="34" charset="0"/>
              </a:rPr>
              <a:t>MDI Consulting</a:t>
            </a:r>
          </a:p>
          <a:p>
            <a:pPr marL="0" indent="0">
              <a:buNone/>
            </a:pPr>
            <a:r>
              <a:rPr lang="en-US" altLang="en-US" sz="3200" dirty="0">
                <a:latin typeface="Century Gothic" panose="020B0502020202020204" pitchFamily="34" charset="0"/>
                <a:hlinkClick r:id="rId2"/>
              </a:rPr>
              <a:t>tonia@mdiconsult.com</a:t>
            </a:r>
            <a:endParaRPr lang="en-US" altLang="en-US" sz="32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US" altLang="en-US" sz="3200" dirty="0">
                <a:latin typeface="Century Gothic" panose="020B0502020202020204" pitchFamily="34" charset="0"/>
              </a:rPr>
              <a:t>Mdiconsult.com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27B44C-77DA-43BC-BB07-6313C2B33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290758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80160" y="681038"/>
            <a:ext cx="9628632" cy="887786"/>
          </a:xfrm>
        </p:spPr>
        <p:txBody>
          <a:bodyPr>
            <a:normAutofit fontScale="90000"/>
          </a:bodyPr>
          <a:lstStyle/>
          <a:p>
            <a:pPr algn="ctr"/>
            <a:br>
              <a:rPr lang="en-US" b="1" dirty="0">
                <a:latin typeface="Century Gothic" panose="020B0502020202020204" pitchFamily="34" charset="0"/>
              </a:rPr>
            </a:br>
            <a:r>
              <a:rPr lang="en-US" sz="4400" b="1" dirty="0">
                <a:latin typeface="Century Gothic" panose="020B0502020202020204" pitchFamily="34" charset="0"/>
              </a:rPr>
              <a:t>Agenda</a:t>
            </a:r>
            <a:endParaRPr lang="en-US" sz="4400" dirty="0">
              <a:latin typeface="Century Gothic" panose="020B0502020202020204" pitchFamily="34" charset="0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591671" y="2190749"/>
            <a:ext cx="10838329" cy="398621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latin typeface="Century Gothic" panose="020B0502020202020204" pitchFamily="34" charset="0"/>
              </a:rPr>
              <a:t>Documents required for grant applications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>
                <a:latin typeface="Century Gothic" panose="020B0502020202020204" pitchFamily="34" charset="0"/>
              </a:rPr>
              <a:t>Income and Expense Report (Statement of Activities)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>
                <a:latin typeface="Century Gothic" panose="020B0502020202020204" pitchFamily="34" charset="0"/>
              </a:rPr>
              <a:t>Balance Sheet (Statement of Financial Position)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>
                <a:latin typeface="Century Gothic" panose="020B0502020202020204" pitchFamily="34" charset="0"/>
              </a:rPr>
              <a:t>Annual Budget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latin typeface="Century Gothic" panose="020B0502020202020204" pitchFamily="34" charset="0"/>
              </a:rPr>
              <a:t>Nonprofit financial management:  what do we need to put in place?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latin typeface="Century Gothic" panose="020B0502020202020204" pitchFamily="34" charset="0"/>
              </a:rPr>
              <a:t>Internal Controls to Control and Protect Agency and Grant Assets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2C60CD-FA32-43E3-8567-9515F4E41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144035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E2610-B2BC-4116-9315-90C932A00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dirty="0">
                <a:latin typeface="Century Gothic" panose="020B0502020202020204" pitchFamily="34" charset="0"/>
              </a:rPr>
              <a:t>Financial Reports</a:t>
            </a:r>
            <a:br>
              <a:rPr lang="en-US" sz="3600" dirty="0">
                <a:latin typeface="Century Gothic" panose="020B0502020202020204" pitchFamily="34" charset="0"/>
              </a:rPr>
            </a:br>
            <a:r>
              <a:rPr lang="en-US" sz="3600" dirty="0">
                <a:latin typeface="Century Gothic" panose="020B0502020202020204" pitchFamily="34" charset="0"/>
              </a:rPr>
              <a:t>Revenue and Expense Report</a:t>
            </a:r>
            <a:br>
              <a:rPr lang="en-US" sz="3600" dirty="0">
                <a:latin typeface="Century Gothic" panose="020B0502020202020204" pitchFamily="34" charset="0"/>
              </a:rPr>
            </a:br>
            <a:r>
              <a:rPr lang="en-US" sz="3600" dirty="0">
                <a:latin typeface="Century Gothic" panose="020B0502020202020204" pitchFamily="34" charset="0"/>
              </a:rPr>
              <a:t> (Statement of Activities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0E67F-4D0F-40FA-A6B5-2F62E96E2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Century Gothic" panose="020B0502020202020204" pitchFamily="34" charset="0"/>
              </a:rPr>
              <a:t>Revenue and Expense Report presents the financial results of an organization, department, or grant over a given period of time.  This lists sources of income and the expenses.</a:t>
            </a:r>
          </a:p>
          <a:p>
            <a:pPr marL="0" indent="0">
              <a:buNone/>
            </a:pPr>
            <a:r>
              <a:rPr lang="en-US" sz="3200" dirty="0">
                <a:latin typeface="Century Gothic" panose="020B0502020202020204" pitchFamily="34" charset="0"/>
              </a:rPr>
              <a:t>During the year, Budget Comparison Reports are prepared that present actual income and expenses against the annual budget.   </a:t>
            </a: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A9A5B-DF50-464C-9475-457979D0B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10CA6D-A391-4CC2-B33A-BC461FB288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125" y="5454374"/>
            <a:ext cx="2201334" cy="139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49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E2610-B2BC-4116-9315-90C932A00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Sections of Revenue &amp; Expense Report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24D5EE-5005-4BCF-8E89-53EFDA0EC7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0894431"/>
              </p:ext>
            </p:extLst>
          </p:nvPr>
        </p:nvGraphicFramePr>
        <p:xfrm>
          <a:off x="1074511" y="2207302"/>
          <a:ext cx="9834281" cy="3524631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3234962">
                  <a:extLst>
                    <a:ext uri="{9D8B030D-6E8A-4147-A177-3AD203B41FA5}">
                      <a16:colId xmlns:a16="http://schemas.microsoft.com/office/drawing/2014/main" val="1655661587"/>
                    </a:ext>
                  </a:extLst>
                </a:gridCol>
                <a:gridCol w="6599319">
                  <a:extLst>
                    <a:ext uri="{9D8B030D-6E8A-4147-A177-3AD203B41FA5}">
                      <a16:colId xmlns:a16="http://schemas.microsoft.com/office/drawing/2014/main" val="2744056270"/>
                    </a:ext>
                  </a:extLst>
                </a:gridCol>
              </a:tblGrid>
              <a:tr h="4166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Section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50800" marB="5080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What It Includes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50800" marB="50800"/>
                </a:tc>
                <a:extLst>
                  <a:ext uri="{0D108BD9-81ED-4DB2-BD59-A6C34878D82A}">
                    <a16:rowId xmlns:a16="http://schemas.microsoft.com/office/drawing/2014/main" val="970390303"/>
                  </a:ext>
                </a:extLst>
              </a:tr>
              <a:tr h="12257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Revenue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Contributed Revenue (Government Grants &amp; Contracts, Foundation Grants, Corporate Sponsorships, Individual Donations), Earned Income, Annual Gala, In-Kind Donations.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extLst>
                  <a:ext uri="{0D108BD9-81ED-4DB2-BD59-A6C34878D82A}">
                    <a16:rowId xmlns:a16="http://schemas.microsoft.com/office/drawing/2014/main" val="1229409075"/>
                  </a:ext>
                </a:extLst>
              </a:tr>
              <a:tr h="13469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Expenses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Personnel, Contracted Services/Consultants, Travel &amp;  Meetings, Occupancy, Program Expenses, Marketing &amp; Communications, Gala </a:t>
                      </a:r>
                      <a:r>
                        <a:rPr lang="en-US" sz="2000" dirty="0" err="1">
                          <a:effectLst/>
                          <a:latin typeface="Century Gothic" panose="020B0502020202020204" pitchFamily="34" charset="0"/>
                        </a:rPr>
                        <a:t>Expenses,Administrative</a:t>
                      </a: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 Expenses.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extLst>
                  <a:ext uri="{0D108BD9-81ED-4DB2-BD59-A6C34878D82A}">
                    <a16:rowId xmlns:a16="http://schemas.microsoft.com/office/drawing/2014/main" val="2920342183"/>
                  </a:ext>
                </a:extLst>
              </a:tr>
              <a:tr h="4656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Net Surplus/Deficit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extLst>
                  <a:ext uri="{0D108BD9-81ED-4DB2-BD59-A6C34878D82A}">
                    <a16:rowId xmlns:a16="http://schemas.microsoft.com/office/drawing/2014/main" val="4079792684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A9A5B-DF50-464C-9475-457979D0B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162057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E2610-B2BC-4116-9315-90C932A00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500" dirty="0">
                <a:latin typeface="Century Gothic" panose="020B0502020202020204" pitchFamily="34" charset="0"/>
              </a:rPr>
              <a:t>Financial Reports</a:t>
            </a:r>
            <a:br>
              <a:rPr lang="en-US" sz="3500" dirty="0">
                <a:latin typeface="Century Gothic" panose="020B0502020202020204" pitchFamily="34" charset="0"/>
              </a:rPr>
            </a:br>
            <a:r>
              <a:rPr lang="en-US" sz="3500" dirty="0">
                <a:latin typeface="Century Gothic" panose="020B0502020202020204" pitchFamily="34" charset="0"/>
              </a:rPr>
              <a:t>Balance Sheet </a:t>
            </a:r>
            <a:br>
              <a:rPr lang="en-US" sz="3500" dirty="0">
                <a:latin typeface="Century Gothic" panose="020B0502020202020204" pitchFamily="34" charset="0"/>
              </a:rPr>
            </a:br>
            <a:r>
              <a:rPr lang="en-US" sz="3500" dirty="0">
                <a:latin typeface="Century Gothic" panose="020B0502020202020204" pitchFamily="34" charset="0"/>
              </a:rPr>
              <a:t>(Statement of Financial Position)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0E67F-4D0F-40FA-A6B5-2F62E96E2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dirty="0">
                <a:latin typeface="Century Gothic" panose="020B0502020202020204" pitchFamily="34" charset="0"/>
              </a:rPr>
              <a:t>The  Balance Sheet is a snapshot of your organization's financial position at a single point in time, typically the last day of a month or fiscal year. It shows everything the organization owns (assets), everything it owes (liabilities), and the net difference (net assets).</a:t>
            </a:r>
            <a:endParaRPr lang="en-US" sz="3200" b="1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US" sz="3200" dirty="0">
                <a:latin typeface="Century Gothic" panose="020B0502020202020204" pitchFamily="34" charset="0"/>
              </a:rPr>
              <a:t>Unlike the Budget Comparison Report which covers a period of time, the Balance Sheet always reflects a single date. Think of it as a photograph of your finances on that day.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A9A5B-DF50-464C-9475-457979D0B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145028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E2610-B2BC-4116-9315-90C932A00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Sections of Balance Sheet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24D5EE-5005-4BCF-8E89-53EFDA0EC7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8176899"/>
              </p:ext>
            </p:extLst>
          </p:nvPr>
        </p:nvGraphicFramePr>
        <p:xfrm>
          <a:off x="1178859" y="2465295"/>
          <a:ext cx="9834281" cy="3412108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3234962">
                  <a:extLst>
                    <a:ext uri="{9D8B030D-6E8A-4147-A177-3AD203B41FA5}">
                      <a16:colId xmlns:a16="http://schemas.microsoft.com/office/drawing/2014/main" val="1655661587"/>
                    </a:ext>
                  </a:extLst>
                </a:gridCol>
                <a:gridCol w="6599319">
                  <a:extLst>
                    <a:ext uri="{9D8B030D-6E8A-4147-A177-3AD203B41FA5}">
                      <a16:colId xmlns:a16="http://schemas.microsoft.com/office/drawing/2014/main" val="2744056270"/>
                    </a:ext>
                  </a:extLst>
                </a:gridCol>
              </a:tblGrid>
              <a:tr h="4403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Section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50800" marB="5080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What It Includes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50800" marB="50800"/>
                </a:tc>
                <a:extLst>
                  <a:ext uri="{0D108BD9-81ED-4DB2-BD59-A6C34878D82A}">
                    <a16:rowId xmlns:a16="http://schemas.microsoft.com/office/drawing/2014/main" val="970390303"/>
                  </a:ext>
                </a:extLst>
              </a:tr>
              <a:tr h="91239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Assets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Current assets (cash, accounts receivable, prepaid expenses, short-term investments) and fixed assets (equipment, leasehold improvements, less accumulated depreciation).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extLst>
                  <a:ext uri="{0D108BD9-81ED-4DB2-BD59-A6C34878D82A}">
                    <a16:rowId xmlns:a16="http://schemas.microsoft.com/office/drawing/2014/main" val="1229409075"/>
                  </a:ext>
                </a:extLst>
              </a:tr>
              <a:tr h="65365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Liabilities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Current liabilities (accounts payable, accrued salaries, deferred revenue) and long-term liabilities (loans payable).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extLst>
                  <a:ext uri="{0D108BD9-81ED-4DB2-BD59-A6C34878D82A}">
                    <a16:rowId xmlns:a16="http://schemas.microsoft.com/office/drawing/2014/main" val="2920342183"/>
                  </a:ext>
                </a:extLst>
              </a:tr>
              <a:tr h="65365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Net Assets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entury Gothic" panose="020B0502020202020204" pitchFamily="34" charset="0"/>
                        </a:rPr>
                        <a:t>Unrestricted net assets, temporarily restricted net assets, and permanently restricted net assets.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0" marR="76200" marT="38100" marB="38100"/>
                </a:tc>
                <a:extLst>
                  <a:ext uri="{0D108BD9-81ED-4DB2-BD59-A6C34878D82A}">
                    <a16:rowId xmlns:a16="http://schemas.microsoft.com/office/drawing/2014/main" val="4079792684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A9A5B-DF50-464C-9475-457979D0B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70945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E2610-B2BC-4116-9315-90C932A00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807" y="631497"/>
            <a:ext cx="9628632" cy="1362113"/>
          </a:xfrm>
        </p:spPr>
        <p:txBody>
          <a:bodyPr/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Budgets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0E67F-4D0F-40FA-A6B5-2F62E96E2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3200" dirty="0">
                <a:latin typeface="Century Gothic" panose="020B0502020202020204" pitchFamily="34" charset="0"/>
              </a:rPr>
              <a:t>Types of budgets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3200" dirty="0">
                <a:latin typeface="Century Gothic" panose="020B0502020202020204" pitchFamily="34" charset="0"/>
              </a:rPr>
              <a:t>How to build a budget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3200" dirty="0">
                <a:latin typeface="Century Gothic" panose="020B0502020202020204" pitchFamily="34" charset="0"/>
              </a:rPr>
              <a:t>Structure of budgets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altLang="en-US" sz="3200" dirty="0">
              <a:latin typeface="Century Gothic" panose="020B0502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sz="2500" dirty="0">
              <a:latin typeface="Century Gothic" panose="020B0502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A9A5B-DF50-464C-9475-457979D0B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78A993-F8D4-4EC8-953B-B3C1C70D9C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894" y="3745883"/>
            <a:ext cx="2650974" cy="26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4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E2610-B2BC-4116-9315-90C932A00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0160" y="842682"/>
            <a:ext cx="9628632" cy="80682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Budgets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0E67F-4D0F-40FA-A6B5-2F62E96E2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endParaRPr lang="en-US" sz="2500" dirty="0">
              <a:latin typeface="Century Gothic" panose="020B0502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A9A5B-DF50-464C-9475-457979D0B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51494A-BEA5-4AFD-BF23-37F2F0BCDA38}"/>
              </a:ext>
            </a:extLst>
          </p:cNvPr>
          <p:cNvSpPr/>
          <p:nvPr/>
        </p:nvSpPr>
        <p:spPr>
          <a:xfrm>
            <a:off x="1280160" y="2496436"/>
            <a:ext cx="880513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en-US" sz="3200" dirty="0">
                <a:latin typeface="Century Gothic" panose="020B0502020202020204" pitchFamily="34" charset="0"/>
              </a:rPr>
              <a:t>A budget, the monetary expression of your objectives, outlines the financial resources required to carry out your programs.</a:t>
            </a:r>
          </a:p>
          <a:p>
            <a:pPr>
              <a:lnSpc>
                <a:spcPct val="80000"/>
              </a:lnSpc>
            </a:pPr>
            <a:r>
              <a:rPr lang="en-US" altLang="en-US" sz="3200" dirty="0">
                <a:latin typeface="Century Gothic" panose="020B0502020202020204" pitchFamily="34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en-US" altLang="en-US" sz="3200" dirty="0">
                <a:latin typeface="Century Gothic" panose="020B0502020202020204" pitchFamily="34" charset="0"/>
              </a:rPr>
              <a:t>Along with a work plan that presents the details of program implementation, the budget acts as a road map for your department or organization--guiding you in the implementation of your planned activities. </a:t>
            </a:r>
          </a:p>
        </p:txBody>
      </p:sp>
    </p:spTree>
    <p:extLst>
      <p:ext uri="{BB962C8B-B14F-4D97-AF65-F5344CB8AC3E}">
        <p14:creationId xmlns:p14="http://schemas.microsoft.com/office/powerpoint/2010/main" val="65774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E2610-B2BC-4116-9315-90C932A00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7737" y="681038"/>
            <a:ext cx="9628632" cy="1362113"/>
          </a:xfrm>
        </p:spPr>
        <p:txBody>
          <a:bodyPr/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Types of Budgets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0E67F-4D0F-40FA-A6B5-2F62E96E2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indent="-5715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en-US" sz="3200" dirty="0">
                <a:latin typeface="Century Gothic" panose="020B0502020202020204" pitchFamily="34" charset="0"/>
              </a:rPr>
              <a:t>Agency Budget</a:t>
            </a:r>
          </a:p>
          <a:p>
            <a:pPr marL="914400" indent="-5715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en-US" sz="3200" dirty="0">
                <a:latin typeface="Century Gothic" panose="020B0502020202020204" pitchFamily="34" charset="0"/>
              </a:rPr>
              <a:t>Department Budget</a:t>
            </a:r>
          </a:p>
          <a:p>
            <a:pPr marL="914400" indent="-5715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en-US" sz="3200" dirty="0">
                <a:latin typeface="Century Gothic" panose="020B0502020202020204" pitchFamily="34" charset="0"/>
              </a:rPr>
              <a:t>Project Budget</a:t>
            </a:r>
          </a:p>
          <a:p>
            <a:pPr marL="914400" indent="-5715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en-US" sz="3200" dirty="0">
                <a:latin typeface="Century Gothic" panose="020B0502020202020204" pitchFamily="34" charset="0"/>
              </a:rPr>
              <a:t>Indirect/Overhead Budget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A9A5B-DF50-464C-9475-457979D0B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MDI Consulting                                                              info@mdiconsult.com</a:t>
            </a:r>
          </a:p>
        </p:txBody>
      </p:sp>
    </p:spTree>
    <p:extLst>
      <p:ext uri="{BB962C8B-B14F-4D97-AF65-F5344CB8AC3E}">
        <p14:creationId xmlns:p14="http://schemas.microsoft.com/office/powerpoint/2010/main" val="33931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348</TotalTime>
  <Words>963</Words>
  <Application>Microsoft Office PowerPoint</Application>
  <PresentationFormat>Widescreen</PresentationFormat>
  <Paragraphs>113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Century Gothic</vt:lpstr>
      <vt:lpstr>Wingdings</vt:lpstr>
      <vt:lpstr>Educational subjects 16x9</vt:lpstr>
      <vt:lpstr>   Getting Your Financial Documents Ready for Grant Season July 21, 2026</vt:lpstr>
      <vt:lpstr> Agenda</vt:lpstr>
      <vt:lpstr>Financial Reports Revenue and Expense Report  (Statement of Activities)</vt:lpstr>
      <vt:lpstr>Sections of Revenue &amp; Expense Report</vt:lpstr>
      <vt:lpstr>Financial Reports Balance Sheet  (Statement of Financial Position)</vt:lpstr>
      <vt:lpstr>Sections of Balance Sheet</vt:lpstr>
      <vt:lpstr>Budgets </vt:lpstr>
      <vt:lpstr>Budgets </vt:lpstr>
      <vt:lpstr>Types of Budgets </vt:lpstr>
      <vt:lpstr>How do we build a budget? </vt:lpstr>
      <vt:lpstr>Planning Process</vt:lpstr>
      <vt:lpstr>Structure of Budgets</vt:lpstr>
      <vt:lpstr>Nonprofit Financial Management Preparing our Organization for Grants</vt:lpstr>
      <vt:lpstr>Internal Controls</vt:lpstr>
      <vt:lpstr>Internal Controls</vt:lpstr>
      <vt:lpstr>Questions?</vt:lpstr>
      <vt:lpstr>Resource Library</vt:lpstr>
      <vt:lpstr>Facilitator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Your Financial Documents Ready for Grant Season July 21, 2026</dc:title>
  <dc:creator>Tonia Papke</dc:creator>
  <cp:lastModifiedBy>Tonia Papke</cp:lastModifiedBy>
  <cp:revision>19</cp:revision>
  <cp:lastPrinted>2026-07-20T23:23:30Z</cp:lastPrinted>
  <dcterms:created xsi:type="dcterms:W3CDTF">2026-07-16T17:59:45Z</dcterms:created>
  <dcterms:modified xsi:type="dcterms:W3CDTF">2026-08-03T13:49:00Z</dcterms:modified>
</cp:coreProperties>
</file>